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1" r:id="rId4"/>
    <p:sldId id="260" r:id="rId5"/>
    <p:sldId id="259" r:id="rId6"/>
    <p:sldId id="262" r:id="rId7"/>
    <p:sldId id="263" r:id="rId8"/>
    <p:sldId id="268" r:id="rId9"/>
    <p:sldId id="270" r:id="rId10"/>
    <p:sldId id="269" r:id="rId11"/>
    <p:sldId id="265" r:id="rId12"/>
    <p:sldId id="266" r:id="rId1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 userDrawn="1">
          <p15:clr>
            <a:srgbClr val="A4A3A4"/>
          </p15:clr>
        </p15:guide>
        <p15:guide id="2" pos="3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DDFB"/>
    <a:srgbClr val="06BFEA"/>
    <a:srgbClr val="4472C4"/>
    <a:srgbClr val="0067AC"/>
    <a:srgbClr val="A6835A"/>
    <a:srgbClr val="A68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E277C6-D5CD-4C3B-911B-1094DA12F945}" v="480" dt="2022-10-28T07:25:52.6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1254" y="102"/>
      </p:cViewPr>
      <p:guideLst>
        <p:guide orient="horz" pos="414"/>
        <p:guide pos="3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C8304-6116-1C46-811E-1FEF8C4FB9B9}" type="datetimeFigureOut">
              <a:rPr lang="sk-SK" smtClean="0"/>
              <a:t>15. 2. 2024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446DF-9B5A-4940-A46B-E8523D7E98F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54244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a strán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E047E5C-334D-8A43-BCD0-7183C90732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3039693"/>
            <a:ext cx="6650831" cy="1899861"/>
          </a:xfrm>
        </p:spPr>
        <p:txBody>
          <a:bodyPr/>
          <a:lstStyle>
            <a:lvl1pPr>
              <a:defRPr>
                <a:solidFill>
                  <a:srgbClr val="A6835A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7987D55B-CFE6-A240-995C-758E0ED0A5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8651" y="931582"/>
            <a:ext cx="6650831" cy="2035737"/>
          </a:xfrm>
        </p:spPr>
        <p:txBody>
          <a:bodyPr>
            <a:noAutofit/>
          </a:bodyPr>
          <a:lstStyle>
            <a:lvl1pPr>
              <a:defRPr sz="4500" b="1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87D5BADD-09D2-9748-B9CB-3CD64E8710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01926" y="5464816"/>
            <a:ext cx="2365425" cy="440676"/>
          </a:xfrm>
        </p:spPr>
        <p:txBody>
          <a:bodyPr anchor="ctr" anchorCtr="0">
            <a:normAutofit/>
          </a:bodyPr>
          <a:lstStyle>
            <a:lvl1pPr>
              <a:defRPr sz="11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9">
            <a:extLst>
              <a:ext uri="{FF2B5EF4-FFF2-40B4-BE49-F238E27FC236}">
                <a16:creationId xmlns:a16="http://schemas.microsoft.com/office/drawing/2014/main" id="{4C20C2F8-78E5-2D42-8898-F8C6F4213C9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01925" y="5995487"/>
            <a:ext cx="2365425" cy="440676"/>
          </a:xfrm>
        </p:spPr>
        <p:txBody>
          <a:bodyPr anchor="ctr" anchorCtr="0">
            <a:normAutofit/>
          </a:bodyPr>
          <a:lstStyle>
            <a:lvl1pPr>
              <a:defRPr sz="11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8895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anie tabuľ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F0B43CEA-B5AB-DC4C-92D3-5B74497420A9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4706473" y="1288800"/>
            <a:ext cx="3898175" cy="4795199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table</a:t>
            </a:r>
            <a:endParaRPr lang="sk-SK"/>
          </a:p>
        </p:txBody>
      </p:sp>
      <p:sp>
        <p:nvSpPr>
          <p:cNvPr id="7" name="Table Placeholder 4">
            <a:extLst>
              <a:ext uri="{FF2B5EF4-FFF2-40B4-BE49-F238E27FC236}">
                <a16:creationId xmlns:a16="http://schemas.microsoft.com/office/drawing/2014/main" id="{472F33DC-DA1D-2248-BBF8-5C7322CDB89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28651" y="1288800"/>
            <a:ext cx="3898175" cy="4795199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table</a:t>
            </a:r>
            <a:endParaRPr lang="sk-SK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47999E3C-0B57-EB4E-882D-C45B1953A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6D3EADC-7807-6E4C-A852-E44F734D1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B842F2F0-CE09-3E45-9E48-8FBB4C8D7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867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tabuľ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hart Placeholder 13">
            <a:extLst>
              <a:ext uri="{FF2B5EF4-FFF2-40B4-BE49-F238E27FC236}">
                <a16:creationId xmlns:a16="http://schemas.microsoft.com/office/drawing/2014/main" id="{B9BAFEA4-4946-AF49-9C77-648340E6085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706473" y="1288800"/>
            <a:ext cx="3898175" cy="4509833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chart</a:t>
            </a:r>
            <a:endParaRPr lang="sk-SK"/>
          </a:p>
        </p:txBody>
      </p:sp>
      <p:sp>
        <p:nvSpPr>
          <p:cNvPr id="11" name="Content Placeholder 16">
            <a:extLst>
              <a:ext uri="{FF2B5EF4-FFF2-40B4-BE49-F238E27FC236}">
                <a16:creationId xmlns:a16="http://schemas.microsoft.com/office/drawing/2014/main" id="{A49D2DB0-F242-FC44-AF8E-92E1E21150D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288800"/>
            <a:ext cx="3808880" cy="4509834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04C87C30-0CDF-0745-8198-CF9E05A0C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AB291D7-8CE8-2B48-8E17-774B38849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A10D06E7-69EA-B94E-81E4-D6AE848FE4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1278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anie tabuľ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hart Placeholder 13">
            <a:extLst>
              <a:ext uri="{FF2B5EF4-FFF2-40B4-BE49-F238E27FC236}">
                <a16:creationId xmlns:a16="http://schemas.microsoft.com/office/drawing/2014/main" id="{B9BAFEA4-4946-AF49-9C77-648340E6085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706473" y="1288800"/>
            <a:ext cx="3898175" cy="4509833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chart</a:t>
            </a:r>
            <a:endParaRPr lang="sk-SK"/>
          </a:p>
        </p:txBody>
      </p:sp>
      <p:sp>
        <p:nvSpPr>
          <p:cNvPr id="7" name="Chart Placeholder 13">
            <a:extLst>
              <a:ext uri="{FF2B5EF4-FFF2-40B4-BE49-F238E27FC236}">
                <a16:creationId xmlns:a16="http://schemas.microsoft.com/office/drawing/2014/main" id="{C696E328-21F3-D547-804C-B3A3332D04A7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28651" y="1291491"/>
            <a:ext cx="3898175" cy="4509833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chart</a:t>
            </a:r>
            <a:endParaRPr lang="sk-SK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1687C601-DC2C-2E45-A70D-76112306E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0C62D56-688C-C745-9085-04ED406E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B03443D4-CD1B-0542-B6D5-BA10F8FFBA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0598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/ Prede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24E59-6FB1-9347-860E-CA1E9F231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209600"/>
            <a:ext cx="7886700" cy="4910400"/>
          </a:xfrm>
        </p:spPr>
        <p:txBody>
          <a:bodyPr tIns="72000" bIns="72000" anchor="ctr" anchorCtr="0"/>
          <a:lstStyle>
            <a:lvl1pPr algn="ctr">
              <a:defRPr sz="3750" b="0"/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br>
              <a:rPr lang="en-US"/>
            </a:br>
            <a:endParaRPr lang="sk-SK"/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153C02C4-4FA1-F043-91AA-15F5D3251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DB2F8825-FA6A-6D4C-AF21-A5576A9C5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4FA34EF-C986-D143-9AD1-837977851D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083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823898F-7705-E44C-BE86-A2A8C0102D5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267200"/>
            <a:ext cx="7886700" cy="4852800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C8DE990-9189-C94E-995F-0CC9A3175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C1BAC57D-5124-C248-918F-DEDFDC675D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389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popis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823898F-7705-E44C-BE86-A2A8C0102D5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1" y="1267200"/>
            <a:ext cx="2872964" cy="4852800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Content Placeholder 16">
            <a:extLst>
              <a:ext uri="{FF2B5EF4-FFF2-40B4-BE49-F238E27FC236}">
                <a16:creationId xmlns:a16="http://schemas.microsoft.com/office/drawing/2014/main" id="{C8773CAC-334F-DD46-855F-72CFDFC25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731476" y="1267200"/>
            <a:ext cx="4783874" cy="4852800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4CC8DADB-B0C7-F54F-8594-817520C8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1066BAAC-371C-6547-B045-188244A60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6D2AEBA3-891C-AC49-97CE-8D2380EC3F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540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 stran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2911F75E-9BBC-9441-9022-4D40464FE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808AF435-8ED8-EB4B-AD65-95E25C36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7837332E-CB39-324D-A779-6955A5932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12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obrázo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6">
            <a:extLst>
              <a:ext uri="{FF2B5EF4-FFF2-40B4-BE49-F238E27FC236}">
                <a16:creationId xmlns:a16="http://schemas.microsoft.com/office/drawing/2014/main" id="{5D1B7725-6829-0D4F-A72C-AC141F8490C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288800"/>
            <a:ext cx="3808880" cy="4795200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CBC7289-DC29-544C-9249-003F388F6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06473" y="1288758"/>
            <a:ext cx="3898175" cy="4794688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AB9E9B45-C928-924A-8FA3-72026C03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42DE18CA-8E6B-8645-964B-602E6415B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666140F5-1B90-5044-9CF0-D563CC64B1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583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ok s popis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CBC7289-DC29-544C-9249-003F388F6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8650" y="1288758"/>
            <a:ext cx="7851853" cy="4120554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CEDBF15-7E0B-2E4F-85D4-17D63BA9DFA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8650" y="5679689"/>
            <a:ext cx="7851853" cy="42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502D312-4770-FA4E-A049-B365AAFC0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09F004A5-2410-3148-A9B5-166C671050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89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ananie obrazok s popisom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CBC7289-DC29-544C-9249-003F388F6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8651" y="1288758"/>
            <a:ext cx="3759354" cy="4105686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CEDBF15-7E0B-2E4F-85D4-17D63BA9DFA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8650" y="5672255"/>
            <a:ext cx="3759355" cy="42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A9A5AC6E-146A-CE43-9043-A9CAF000B34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72000" y="1288757"/>
            <a:ext cx="3908502" cy="4093564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/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EA036A9B-A1E3-9045-A629-19597A46D8E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00" y="5666193"/>
            <a:ext cx="3759355" cy="42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8">
            <a:extLst>
              <a:ext uri="{FF2B5EF4-FFF2-40B4-BE49-F238E27FC236}">
                <a16:creationId xmlns:a16="http://schemas.microsoft.com/office/drawing/2014/main" id="{DFDFD298-29B7-8C49-8F37-ABB79FDCF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15" name="Slide Number Placeholder 9">
            <a:extLst>
              <a:ext uri="{FF2B5EF4-FFF2-40B4-BE49-F238E27FC236}">
                <a16:creationId xmlns:a16="http://schemas.microsoft.com/office/drawing/2014/main" id="{4CBEAFDC-2DAE-1848-8DAD-D8B4815A7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8A54101E-B46C-674C-A644-ED3CE4971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086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gra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F0B43CEA-B5AB-DC4C-92D3-5B74497420A9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4706473" y="1288800"/>
            <a:ext cx="3898175" cy="4795199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table</a:t>
            </a:r>
            <a:endParaRPr lang="sk-SK"/>
          </a:p>
        </p:txBody>
      </p:sp>
      <p:sp>
        <p:nvSpPr>
          <p:cNvPr id="8" name="Content Placeholder 16">
            <a:extLst>
              <a:ext uri="{FF2B5EF4-FFF2-40B4-BE49-F238E27FC236}">
                <a16:creationId xmlns:a16="http://schemas.microsoft.com/office/drawing/2014/main" id="{6E667F88-2B5B-FE4B-B81A-CE64F5A4365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288800"/>
            <a:ext cx="3808880" cy="4795200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1D50C2A6-953C-8141-9659-A931CD7A1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2814408-B4A2-A241-831E-B6B58915E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E73E9416-2BE8-574B-B6EF-DF41649480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68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A8F54B-A675-9F4E-8966-E13985D5F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26165"/>
            <a:ext cx="7886700" cy="2385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0FAB9E-E14D-904E-9850-6668D345A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1" y="3210339"/>
            <a:ext cx="5312465" cy="10833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0362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3" r:id="rId2"/>
    <p:sldLayoutId id="2147483652" r:id="rId3"/>
    <p:sldLayoutId id="2147483663" r:id="rId4"/>
    <p:sldLayoutId id="2147483655" r:id="rId5"/>
    <p:sldLayoutId id="2147483650" r:id="rId6"/>
    <p:sldLayoutId id="2147483661" r:id="rId7"/>
    <p:sldLayoutId id="2147483662" r:id="rId8"/>
    <p:sldLayoutId id="2147483656" r:id="rId9"/>
    <p:sldLayoutId id="2147483660" r:id="rId10"/>
    <p:sldLayoutId id="2147483654" r:id="rId11"/>
    <p:sldLayoutId id="2147483659" r:id="rId1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500" b="1" kern="1200">
          <a:solidFill>
            <a:srgbClr val="0067A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marR="0" indent="0" algn="l" defTabSz="685800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Tx/>
        <a:buSzTx/>
        <a:buFontTx/>
        <a:buNone/>
        <a:tabLst/>
        <a:defRPr sz="3000" kern="1200">
          <a:solidFill>
            <a:srgbClr val="A6835A"/>
          </a:solidFill>
          <a:latin typeface="Cambria" panose="02040503050406030204" pitchFamily="18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bssk.sharepoint.com/:w:/r/sites/ORPIT/Zdielane%20dokumenty/SZK%20-%20QA%20metodiky/pracovne%20verzie/PID/PID_Template.docx?d=w345273e91c654f3bb49bc504b0a56c18&amp;csf=1&amp;web=1&amp;e=fA3ea9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8E904B-384E-4C45-8724-D7142D5C4A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3039694"/>
            <a:ext cx="6650831" cy="1672350"/>
          </a:xfrm>
        </p:spPr>
        <p:txBody>
          <a:bodyPr/>
          <a:lstStyle/>
          <a:p>
            <a:r>
              <a:rPr lang="en-US"/>
              <a:t>ORPIT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8F208A-F657-854A-B168-2437DB45BD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/>
              <a:t>PID </a:t>
            </a:r>
            <a:r>
              <a:rPr lang="en-US" err="1"/>
              <a:t>Obsah</a:t>
            </a:r>
            <a:endParaRPr lang="sk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DB7946-D4EF-D943-A461-7E347CF5C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09E9ED-2936-C04D-A4C3-B3A99880170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988DE44-66AC-6E4D-96CC-8A6B5732BDE8}"/>
              </a:ext>
            </a:extLst>
          </p:cNvPr>
          <p:cNvSpPr/>
          <p:nvPr/>
        </p:nvSpPr>
        <p:spPr>
          <a:xfrm>
            <a:off x="5624441" y="5433353"/>
            <a:ext cx="447425" cy="447425"/>
          </a:xfrm>
          <a:prstGeom prst="ellipse">
            <a:avLst/>
          </a:prstGeom>
          <a:solidFill>
            <a:srgbClr val="A68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95615F1-5769-7D4E-953F-2F3FE21A244A}"/>
              </a:ext>
            </a:extLst>
          </p:cNvPr>
          <p:cNvSpPr/>
          <p:nvPr/>
        </p:nvSpPr>
        <p:spPr>
          <a:xfrm>
            <a:off x="5629004" y="5968485"/>
            <a:ext cx="447425" cy="447425"/>
          </a:xfrm>
          <a:prstGeom prst="ellipse">
            <a:avLst/>
          </a:prstGeom>
          <a:solidFill>
            <a:srgbClr val="A68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E32CCE-0B10-E645-A89C-42E892BCC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851" y="5548895"/>
            <a:ext cx="237488" cy="249365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A76D2E-A450-2146-B8DC-9757DAAD9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7101" y="6051747"/>
            <a:ext cx="261032" cy="27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568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D632EA-E094-4AE9-A789-1FE6BB8C501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363064"/>
            <a:ext cx="7886700" cy="4852800"/>
          </a:xfrm>
        </p:spPr>
        <p:txBody>
          <a:bodyPr vert="horz" anchor="ctr" anchorCtr="0">
            <a:normAutofit/>
          </a:bodyPr>
          <a:lstStyle/>
          <a:p>
            <a:pPr marL="0" indent="0" algn="ctr">
              <a:buNone/>
            </a:pPr>
            <a:r>
              <a:rPr lang="sk-SK" sz="3200" err="1"/>
              <a:t>Back-up</a:t>
            </a:r>
            <a:r>
              <a:rPr lang="sk-SK" sz="3200"/>
              <a:t> </a:t>
            </a:r>
            <a:r>
              <a:rPr lang="sk-SK" sz="3200" err="1"/>
              <a:t>slides</a:t>
            </a:r>
            <a:endParaRPr lang="sk-SK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FF0F2-7EC4-4AFF-BEAB-25DA30552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10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63898E-8508-4E53-83D6-E916916836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38936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7298A7-020D-4D3D-A428-18972A157FF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E6077-71AB-4AF4-8EC3-4849ACF0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11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6CA5F0-8003-40E3-8A9B-B3FC49D372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k-SK"/>
              <a:t>PMI PMP and PRINCE2 PID Porovnanie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1D306D-3D29-4060-B21C-D043FE894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877" y="1249961"/>
            <a:ext cx="6148606" cy="4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394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7298A7-020D-4D3D-A428-18972A157FF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E6077-71AB-4AF4-8EC3-4849ACF0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12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6CA5F0-8003-40E3-8A9B-B3FC49D372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F9C07F-11E4-4345-9E5F-79CC012A9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109291"/>
            <a:ext cx="7572375" cy="552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85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E8A851-AD49-4ED5-A4DC-97DCCE1D7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2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EF943E-440C-49AE-9A3E-25764B5449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/>
              <a:t>Prehľad dokumentov</a:t>
            </a:r>
          </a:p>
        </p:txBody>
      </p:sp>
      <p:sp>
        <p:nvSpPr>
          <p:cNvPr id="6" name="Flowchart: Document 5">
            <a:extLst>
              <a:ext uri="{FF2B5EF4-FFF2-40B4-BE49-F238E27FC236}">
                <a16:creationId xmlns:a16="http://schemas.microsoft.com/office/drawing/2014/main" id="{E06445F3-C95B-45B2-B60B-75A4C3623C45}"/>
              </a:ext>
            </a:extLst>
          </p:cNvPr>
          <p:cNvSpPr/>
          <p:nvPr/>
        </p:nvSpPr>
        <p:spPr>
          <a:xfrm>
            <a:off x="355674" y="1685642"/>
            <a:ext cx="1932039" cy="1172497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Project Brief</a:t>
            </a:r>
            <a:endParaRPr lang="sk-SK"/>
          </a:p>
        </p:txBody>
      </p:sp>
      <p:sp>
        <p:nvSpPr>
          <p:cNvPr id="7" name="Flowchart: Document 6">
            <a:extLst>
              <a:ext uri="{FF2B5EF4-FFF2-40B4-BE49-F238E27FC236}">
                <a16:creationId xmlns:a16="http://schemas.microsoft.com/office/drawing/2014/main" id="{66A7934A-5D07-4775-B3D3-D10E208EED4C}"/>
              </a:ext>
            </a:extLst>
          </p:cNvPr>
          <p:cNvSpPr/>
          <p:nvPr/>
        </p:nvSpPr>
        <p:spPr>
          <a:xfrm>
            <a:off x="3757833" y="1685642"/>
            <a:ext cx="1932039" cy="1172497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Project Initiation Document</a:t>
            </a:r>
            <a:endParaRPr lang="sk-SK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86BFFF-8BBD-45FB-8C74-484CD7E9FC3E}"/>
              </a:ext>
            </a:extLst>
          </p:cNvPr>
          <p:cNvSpPr txBox="1">
            <a:spLocks/>
          </p:cNvSpPr>
          <p:nvPr/>
        </p:nvSpPr>
        <p:spPr>
          <a:xfrm>
            <a:off x="482666" y="4063412"/>
            <a:ext cx="7886700" cy="835104"/>
          </a:xfrm>
          <a:prstGeom prst="rect">
            <a:avLst/>
          </a:prstGeom>
        </p:spPr>
        <p:txBody>
          <a:bodyPr vert="horz" lIns="91440" tIns="72000" rIns="91440" bIns="72000" rtlCol="0" anchor="ctr" anchorCtr="0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50" b="0" kern="12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sk-SK"/>
          </a:p>
        </p:txBody>
      </p:sp>
      <p:sp>
        <p:nvSpPr>
          <p:cNvPr id="9" name="Flowchart: Document 8">
            <a:extLst>
              <a:ext uri="{FF2B5EF4-FFF2-40B4-BE49-F238E27FC236}">
                <a16:creationId xmlns:a16="http://schemas.microsoft.com/office/drawing/2014/main" id="{344F262A-5126-4CB8-8C82-C91FE7712DAC}"/>
              </a:ext>
            </a:extLst>
          </p:cNvPr>
          <p:cNvSpPr/>
          <p:nvPr/>
        </p:nvSpPr>
        <p:spPr>
          <a:xfrm>
            <a:off x="6547339" y="3265404"/>
            <a:ext cx="1932039" cy="1172497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Project Management Plan</a:t>
            </a:r>
            <a:endParaRPr lang="sk-SK"/>
          </a:p>
        </p:txBody>
      </p:sp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F4139EDF-357B-4299-817F-EEF9154491E6}"/>
              </a:ext>
            </a:extLst>
          </p:cNvPr>
          <p:cNvSpPr/>
          <p:nvPr/>
        </p:nvSpPr>
        <p:spPr>
          <a:xfrm>
            <a:off x="3144654" y="3308467"/>
            <a:ext cx="1932039" cy="1172497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Project Charter</a:t>
            </a:r>
            <a:endParaRPr lang="sk-SK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857DBA-7E9B-46DC-90A6-9842B63E3167}"/>
              </a:ext>
            </a:extLst>
          </p:cNvPr>
          <p:cNvSpPr txBox="1"/>
          <p:nvPr/>
        </p:nvSpPr>
        <p:spPr>
          <a:xfrm>
            <a:off x="2275218" y="1116402"/>
            <a:ext cx="15311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>
                <a:solidFill>
                  <a:srgbClr val="0067AC"/>
                </a:solidFill>
              </a:rPr>
              <a:t>Prince 2</a:t>
            </a:r>
            <a:endParaRPr lang="sk-SK" sz="2600">
              <a:solidFill>
                <a:srgbClr val="0067AC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7ED307-219B-4A9E-9C38-AF0380B0BB3B}"/>
              </a:ext>
            </a:extLst>
          </p:cNvPr>
          <p:cNvSpPr txBox="1"/>
          <p:nvPr/>
        </p:nvSpPr>
        <p:spPr>
          <a:xfrm>
            <a:off x="5461465" y="2793415"/>
            <a:ext cx="8066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>
                <a:solidFill>
                  <a:srgbClr val="0067AC"/>
                </a:solidFill>
              </a:rPr>
              <a:t>PMI</a:t>
            </a:r>
            <a:endParaRPr lang="sk-SK" sz="2600">
              <a:solidFill>
                <a:srgbClr val="0067AC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E6F3A42-03DC-4E9B-B542-54E8EE132421}"/>
              </a:ext>
            </a:extLst>
          </p:cNvPr>
          <p:cNvSpPr/>
          <p:nvPr/>
        </p:nvSpPr>
        <p:spPr>
          <a:xfrm>
            <a:off x="2466407" y="2023844"/>
            <a:ext cx="1129388" cy="49244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CB1DCF1-E2B5-4BA5-8D04-2D0009923D50}"/>
              </a:ext>
            </a:extLst>
          </p:cNvPr>
          <p:cNvSpPr/>
          <p:nvPr/>
        </p:nvSpPr>
        <p:spPr>
          <a:xfrm>
            <a:off x="5275210" y="3605432"/>
            <a:ext cx="1129388" cy="49244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7" name="Flowchart: Document 16">
            <a:extLst>
              <a:ext uri="{FF2B5EF4-FFF2-40B4-BE49-F238E27FC236}">
                <a16:creationId xmlns:a16="http://schemas.microsoft.com/office/drawing/2014/main" id="{C6FD6ABB-8F2B-4BE7-9291-7077365E6A72}"/>
              </a:ext>
            </a:extLst>
          </p:cNvPr>
          <p:cNvSpPr/>
          <p:nvPr/>
        </p:nvSpPr>
        <p:spPr>
          <a:xfrm>
            <a:off x="3824971" y="5014315"/>
            <a:ext cx="1932039" cy="1172497"/>
          </a:xfrm>
          <a:prstGeom prst="flowChartDocumen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err="1"/>
              <a:t>Proje</a:t>
            </a:r>
            <a:r>
              <a:rPr lang="sk-SK" err="1"/>
              <a:t>ktový</a:t>
            </a:r>
            <a:r>
              <a:rPr lang="sk-SK"/>
              <a:t> </a:t>
            </a:r>
            <a:r>
              <a:rPr lang="en-US"/>
              <a:t> </a:t>
            </a:r>
            <a:r>
              <a:rPr lang="sk-SK"/>
              <a:t>Iniciálny Dokument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E969AE27-4C14-4176-AD6F-D5CBD088A570}"/>
              </a:ext>
            </a:extLst>
          </p:cNvPr>
          <p:cNvSpPr/>
          <p:nvPr/>
        </p:nvSpPr>
        <p:spPr>
          <a:xfrm>
            <a:off x="422286" y="5057378"/>
            <a:ext cx="1932039" cy="1172497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</a:t>
            </a:r>
            <a:r>
              <a:rPr lang="sk-SK" err="1"/>
              <a:t>ámec</a:t>
            </a:r>
            <a:r>
              <a:rPr lang="sk-SK"/>
              <a:t> projektu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97F647-55A0-4556-92B9-66F5BB9DB4FF}"/>
              </a:ext>
            </a:extLst>
          </p:cNvPr>
          <p:cNvSpPr txBox="1"/>
          <p:nvPr/>
        </p:nvSpPr>
        <p:spPr>
          <a:xfrm>
            <a:off x="2056180" y="4514323"/>
            <a:ext cx="29466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>
                <a:solidFill>
                  <a:srgbClr val="0067AC"/>
                </a:solidFill>
              </a:rPr>
              <a:t>PP 20/2020</a:t>
            </a:r>
            <a:r>
              <a:rPr lang="sk-SK" sz="2600">
                <a:solidFill>
                  <a:srgbClr val="0067AC"/>
                </a:solidFill>
              </a:rPr>
              <a:t> </a:t>
            </a:r>
            <a:r>
              <a:rPr lang="en-US" sz="2600">
                <a:solidFill>
                  <a:srgbClr val="0067AC"/>
                </a:solidFill>
              </a:rPr>
              <a:t>NBS</a:t>
            </a:r>
            <a:endParaRPr lang="sk-SK" sz="2600">
              <a:solidFill>
                <a:srgbClr val="0067AC"/>
              </a:solidFill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64CEC4D0-7BE3-48DB-8D30-C09BABEF2F5D}"/>
              </a:ext>
            </a:extLst>
          </p:cNvPr>
          <p:cNvSpPr/>
          <p:nvPr/>
        </p:nvSpPr>
        <p:spPr>
          <a:xfrm>
            <a:off x="2560216" y="5354343"/>
            <a:ext cx="1129388" cy="49244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7585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/>
      <p:bldP spid="16" grpId="0" animBg="1"/>
      <p:bldP spid="17" grpId="0" animBg="1"/>
      <p:bldP spid="18" grpId="0" animBg="1"/>
      <p:bldP spid="19" grpId="0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AB2A65-F52B-4FD9-B02D-C72E0876102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Project Brief</a:t>
            </a:r>
          </a:p>
          <a:p>
            <a:pPr lvl="1"/>
            <a:r>
              <a:rPr lang="sk-SK"/>
              <a:t>V</a:t>
            </a:r>
            <a:r>
              <a:rPr lang="en-US" err="1"/>
              <a:t>ytvára</a:t>
            </a:r>
            <a:r>
              <a:rPr lang="en-US"/>
              <a:t> </a:t>
            </a:r>
            <a:r>
              <a:rPr lang="en-US" err="1"/>
              <a:t>sa</a:t>
            </a:r>
            <a:r>
              <a:rPr lang="en-US"/>
              <a:t> </a:t>
            </a:r>
            <a:r>
              <a:rPr lang="sk-SK"/>
              <a:t>v </a:t>
            </a:r>
            <a:r>
              <a:rPr lang="sk-SK">
                <a:highlight>
                  <a:srgbClr val="FFFF00"/>
                </a:highlight>
              </a:rPr>
              <a:t>prípravnej</a:t>
            </a:r>
            <a:r>
              <a:rPr lang="sk-SK"/>
              <a:t> fáze </a:t>
            </a:r>
            <a:r>
              <a:rPr lang="en-US" err="1"/>
              <a:t>procesu</a:t>
            </a:r>
            <a:r>
              <a:rPr lang="en-US"/>
              <a:t> </a:t>
            </a:r>
            <a:r>
              <a:rPr lang="en-US" err="1"/>
              <a:t>projektu</a:t>
            </a:r>
            <a:endParaRPr lang="en-US"/>
          </a:p>
          <a:p>
            <a:pPr marL="0" indent="0">
              <a:buNone/>
            </a:pPr>
            <a:endParaRPr lang="sk-SK"/>
          </a:p>
          <a:p>
            <a:pPr marL="0" indent="0">
              <a:buNone/>
            </a:pPr>
            <a:r>
              <a:rPr lang="en-US"/>
              <a:t>Project Initiation Document (PID)</a:t>
            </a:r>
          </a:p>
          <a:p>
            <a:pPr lvl="1"/>
            <a:r>
              <a:rPr lang="sk-SK"/>
              <a:t>V </a:t>
            </a:r>
            <a:r>
              <a:rPr lang="sk-SK">
                <a:highlight>
                  <a:srgbClr val="FFFF00"/>
                </a:highlight>
              </a:rPr>
              <a:t>iniciačnej</a:t>
            </a:r>
            <a:r>
              <a:rPr lang="sk-SK"/>
              <a:t> fáze projektu</a:t>
            </a:r>
          </a:p>
          <a:p>
            <a:pPr lvl="1"/>
            <a:r>
              <a:rPr lang="sk-SK"/>
              <a:t>Účelom PID je definovať projekt, aby sa vytvoril </a:t>
            </a:r>
            <a:r>
              <a:rPr lang="sk-SK">
                <a:highlight>
                  <a:srgbClr val="FFFF00"/>
                </a:highlight>
              </a:rPr>
              <a:t>základ pre riadenie projektu</a:t>
            </a:r>
            <a:r>
              <a:rPr lang="sk-SK"/>
              <a:t> a hodnotenie jeho celkovej úspešnosti.</a:t>
            </a:r>
          </a:p>
          <a:p>
            <a:pPr lvl="1"/>
            <a:r>
              <a:rPr lang="sk-SK"/>
              <a:t>Udáva smer a rozsah projektu a spolu s fázovým plánom tvorí „zmluvu“ medzi projektovým manažérom a projektovou radou</a:t>
            </a:r>
          </a:p>
          <a:p>
            <a:pPr lvl="1"/>
            <a:r>
              <a:rPr lang="sk-SK"/>
              <a:t>Je to </a:t>
            </a:r>
            <a:r>
              <a:rPr lang="sk-SK">
                <a:highlight>
                  <a:srgbClr val="FFFF00"/>
                </a:highlight>
              </a:rPr>
              <a:t>živý dokument </a:t>
            </a:r>
            <a:r>
              <a:rPr lang="sk-SK"/>
              <a:t>a mal by vždy odrážať aktuálny stav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20752F-8F60-494C-AC6B-25A2FF9D9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3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303D74-6EC6-4942-8D70-83B4B9CB7A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PRINCE2 Documents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7063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43DD5C-9B21-4129-B0E9-862DE4A9A2D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1050" y="3236602"/>
            <a:ext cx="7886700" cy="17546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>
                <a:ea typeface="Cambria" panose="02040503050406030204" pitchFamily="18" charset="0"/>
                <a:cs typeface="Arial" panose="020B0604020202020204" pitchFamily="34" charset="0"/>
              </a:rPr>
              <a:t>Project Management Plan </a:t>
            </a:r>
          </a:p>
          <a:p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  <a:cs typeface="Arial" panose="020B0604020202020204" pitchFamily="34" charset="0"/>
              </a:rPr>
              <a:t>Formálny</a:t>
            </a:r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  <a:cs typeface="Arial" panose="020B0604020202020204" pitchFamily="34" charset="0"/>
              </a:rPr>
              <a:t>schválený</a:t>
            </a:r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 dokument, ktorý </a:t>
            </a:r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  <a:cs typeface="Arial" panose="020B0604020202020204" pitchFamily="34" charset="0"/>
              </a:rPr>
              <a:t>podrobne</a:t>
            </a:r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 definuje, ako sa projekt vykonáva, monitoruje a kontroluje. </a:t>
            </a:r>
            <a:endParaRPr lang="sk-SK" sz="1800">
              <a:highlight>
                <a:srgbClr val="FFFF00"/>
              </a:highlight>
              <a:ea typeface="Cambria" panose="02040503050406030204" pitchFamily="18" charset="0"/>
              <a:cs typeface="Arial" panose="020B0604020202020204" pitchFamily="34" charset="0"/>
            </a:endParaRPr>
          </a:p>
          <a:p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Pozostáva </a:t>
            </a:r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  <a:cs typeface="Arial" panose="020B0604020202020204" pitchFamily="34" charset="0"/>
              </a:rPr>
              <a:t>z jedného alebo viacerých pomocných plánov </a:t>
            </a:r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riadenia a iných plánovacích dokumentov. </a:t>
            </a:r>
          </a:p>
          <a:p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Cieľom plánu riadenia je definovať prístup, ktorý má projektový tím použiť na dodanie zamýšľaného rozsahu projektového </a:t>
            </a:r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  <a:cs typeface="Arial" panose="020B0604020202020204" pitchFamily="34" charset="0"/>
              </a:rPr>
              <a:t>riadenia projektu</a:t>
            </a:r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.</a:t>
            </a:r>
            <a:endParaRPr lang="en-US" sz="1800" b="0" i="0">
              <a:solidFill>
                <a:srgbClr val="2021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>
              <a:solidFill>
                <a:srgbClr val="2021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k-SK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CF9D9-7155-48AC-A4C0-61B28EF67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4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3529DD-3BD2-4B6E-A59E-EA4556F7C3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sk-SK"/>
              <a:t>Riadiace dokumenty podľa PMI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F6D156A-32CB-4EB6-A699-7E25AF0DF106}"/>
              </a:ext>
            </a:extLst>
          </p:cNvPr>
          <p:cNvSpPr txBox="1">
            <a:spLocks/>
          </p:cNvSpPr>
          <p:nvPr/>
        </p:nvSpPr>
        <p:spPr>
          <a:xfrm>
            <a:off x="781050" y="1419600"/>
            <a:ext cx="7886700" cy="1610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50" kern="1200">
                <a:solidFill>
                  <a:srgbClr val="0067AC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00075" indent="-2571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75" kern="1200">
                <a:solidFill>
                  <a:srgbClr val="0067AC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42975" indent="-2571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67AC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243013" indent="-2143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67AC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1585913" indent="-2143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25" kern="1200">
                <a:solidFill>
                  <a:srgbClr val="0067AC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Project Charter</a:t>
            </a:r>
          </a:p>
          <a:p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</a:rPr>
              <a:t>Súhrnný</a:t>
            </a:r>
            <a:r>
              <a:rPr lang="sk-SK" sz="1800">
                <a:ea typeface="Cambria" panose="02040503050406030204" pitchFamily="18" charset="0"/>
              </a:rPr>
              <a:t> </a:t>
            </a:r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</a:rPr>
              <a:t>iniciačný</a:t>
            </a:r>
            <a:r>
              <a:rPr lang="sk-SK" sz="1800">
                <a:ea typeface="Cambria" panose="02040503050406030204" pitchFamily="18" charset="0"/>
              </a:rPr>
              <a:t> dokument, ktorý pozostáva len z niekoľkých strán. Uvádza ciele projektu, rozsah, víziu, tím a ich zodpovednosti a zainteresované strany.</a:t>
            </a:r>
            <a:endParaRPr lang="en-US" sz="180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38327C-669B-4C90-8E04-16AA1BCF1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39" y="1176337"/>
            <a:ext cx="7210425" cy="4505325"/>
          </a:xfrm>
          <a:prstGeom prst="rect">
            <a:avLst/>
          </a:prstGeom>
        </p:spPr>
      </p:pic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259B31C0-8ADF-444C-8B6D-19B811FA9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DD979C4-B72D-9549-BD86-64D2882017CF}" type="slidenum">
              <a:rPr lang="sk-SK" smtClean="0"/>
              <a:pPr>
                <a:spcAft>
                  <a:spcPts val="600"/>
                </a:spcAft>
              </a:pPr>
              <a:t>5</a:t>
            </a:fld>
            <a:endParaRPr lang="sk-SK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0300D82-6347-4EDB-B024-E3B91CF706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>
            <a:normAutofit fontScale="85000" lnSpcReduction="10000"/>
          </a:bodyPr>
          <a:lstStyle/>
          <a:p>
            <a:r>
              <a:rPr lang="sk-SK"/>
              <a:t>NBS </a:t>
            </a:r>
            <a:r>
              <a:rPr lang="en-US"/>
              <a:t>20/2020 </a:t>
            </a:r>
            <a:r>
              <a:rPr lang="sk-SK"/>
              <a:t>životný cyklus projektu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FBEFA23-FBE4-4797-8867-0F541893C983}"/>
              </a:ext>
            </a:extLst>
          </p:cNvPr>
          <p:cNvSpPr/>
          <p:nvPr/>
        </p:nvSpPr>
        <p:spPr>
          <a:xfrm>
            <a:off x="2604597" y="2323321"/>
            <a:ext cx="1719942" cy="2639295"/>
          </a:xfrm>
          <a:custGeom>
            <a:avLst/>
            <a:gdLst>
              <a:gd name="connsiteX0" fmla="*/ 0 w 1719942"/>
              <a:gd name="connsiteY0" fmla="*/ 286663 h 2639295"/>
              <a:gd name="connsiteX1" fmla="*/ 286663 w 1719942"/>
              <a:gd name="connsiteY1" fmla="*/ 0 h 2639295"/>
              <a:gd name="connsiteX2" fmla="*/ 871437 w 1719942"/>
              <a:gd name="connsiteY2" fmla="*/ 0 h 2639295"/>
              <a:gd name="connsiteX3" fmla="*/ 1433279 w 1719942"/>
              <a:gd name="connsiteY3" fmla="*/ 0 h 2639295"/>
              <a:gd name="connsiteX4" fmla="*/ 1719942 w 1719942"/>
              <a:gd name="connsiteY4" fmla="*/ 286663 h 2639295"/>
              <a:gd name="connsiteX5" fmla="*/ 1719942 w 1719942"/>
              <a:gd name="connsiteY5" fmla="*/ 954660 h 2639295"/>
              <a:gd name="connsiteX6" fmla="*/ 1719942 w 1719942"/>
              <a:gd name="connsiteY6" fmla="*/ 1643316 h 2639295"/>
              <a:gd name="connsiteX7" fmla="*/ 1719942 w 1719942"/>
              <a:gd name="connsiteY7" fmla="*/ 2352632 h 2639295"/>
              <a:gd name="connsiteX8" fmla="*/ 1433279 w 1719942"/>
              <a:gd name="connsiteY8" fmla="*/ 2639295 h 2639295"/>
              <a:gd name="connsiteX9" fmla="*/ 837039 w 1719942"/>
              <a:gd name="connsiteY9" fmla="*/ 2639295 h 2639295"/>
              <a:gd name="connsiteX10" fmla="*/ 286663 w 1719942"/>
              <a:gd name="connsiteY10" fmla="*/ 2639295 h 2639295"/>
              <a:gd name="connsiteX11" fmla="*/ 0 w 1719942"/>
              <a:gd name="connsiteY11" fmla="*/ 2352632 h 2639295"/>
              <a:gd name="connsiteX12" fmla="*/ 0 w 1719942"/>
              <a:gd name="connsiteY12" fmla="*/ 1622656 h 2639295"/>
              <a:gd name="connsiteX13" fmla="*/ 0 w 1719942"/>
              <a:gd name="connsiteY13" fmla="*/ 913340 h 2639295"/>
              <a:gd name="connsiteX14" fmla="*/ 0 w 1719942"/>
              <a:gd name="connsiteY14" fmla="*/ 286663 h 2639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19942" h="2639295" fill="none" extrusionOk="0">
                <a:moveTo>
                  <a:pt x="0" y="286663"/>
                </a:moveTo>
                <a:cubicBezTo>
                  <a:pt x="-16410" y="94892"/>
                  <a:pt x="128860" y="-6990"/>
                  <a:pt x="286663" y="0"/>
                </a:cubicBezTo>
                <a:cubicBezTo>
                  <a:pt x="573817" y="-17445"/>
                  <a:pt x="606408" y="-23847"/>
                  <a:pt x="871437" y="0"/>
                </a:cubicBezTo>
                <a:cubicBezTo>
                  <a:pt x="1136466" y="23847"/>
                  <a:pt x="1294385" y="18552"/>
                  <a:pt x="1433279" y="0"/>
                </a:cubicBezTo>
                <a:cubicBezTo>
                  <a:pt x="1605953" y="-8515"/>
                  <a:pt x="1704149" y="153415"/>
                  <a:pt x="1719942" y="286663"/>
                </a:cubicBezTo>
                <a:cubicBezTo>
                  <a:pt x="1697610" y="571123"/>
                  <a:pt x="1731601" y="759413"/>
                  <a:pt x="1719942" y="954660"/>
                </a:cubicBezTo>
                <a:cubicBezTo>
                  <a:pt x="1708283" y="1149907"/>
                  <a:pt x="1703214" y="1414601"/>
                  <a:pt x="1719942" y="1643316"/>
                </a:cubicBezTo>
                <a:cubicBezTo>
                  <a:pt x="1736670" y="1872031"/>
                  <a:pt x="1753654" y="2035136"/>
                  <a:pt x="1719942" y="2352632"/>
                </a:cubicBezTo>
                <a:cubicBezTo>
                  <a:pt x="1731121" y="2476568"/>
                  <a:pt x="1605424" y="2654243"/>
                  <a:pt x="1433279" y="2639295"/>
                </a:cubicBezTo>
                <a:cubicBezTo>
                  <a:pt x="1172623" y="2642394"/>
                  <a:pt x="1109649" y="2662894"/>
                  <a:pt x="837039" y="2639295"/>
                </a:cubicBezTo>
                <a:cubicBezTo>
                  <a:pt x="564429" y="2615696"/>
                  <a:pt x="493719" y="2625758"/>
                  <a:pt x="286663" y="2639295"/>
                </a:cubicBezTo>
                <a:cubicBezTo>
                  <a:pt x="133537" y="2638156"/>
                  <a:pt x="29095" y="2534922"/>
                  <a:pt x="0" y="2352632"/>
                </a:cubicBezTo>
                <a:cubicBezTo>
                  <a:pt x="-2942" y="2030873"/>
                  <a:pt x="25339" y="1972654"/>
                  <a:pt x="0" y="1622656"/>
                </a:cubicBezTo>
                <a:cubicBezTo>
                  <a:pt x="-25339" y="1272658"/>
                  <a:pt x="-28064" y="1259616"/>
                  <a:pt x="0" y="913340"/>
                </a:cubicBezTo>
                <a:cubicBezTo>
                  <a:pt x="28064" y="567064"/>
                  <a:pt x="8772" y="463818"/>
                  <a:pt x="0" y="286663"/>
                </a:cubicBezTo>
                <a:close/>
              </a:path>
              <a:path w="1719942" h="2639295" stroke="0" extrusionOk="0">
                <a:moveTo>
                  <a:pt x="0" y="286663"/>
                </a:moveTo>
                <a:cubicBezTo>
                  <a:pt x="-29611" y="110079"/>
                  <a:pt x="112845" y="5817"/>
                  <a:pt x="286663" y="0"/>
                </a:cubicBezTo>
                <a:cubicBezTo>
                  <a:pt x="458165" y="-21085"/>
                  <a:pt x="679074" y="10561"/>
                  <a:pt x="882903" y="0"/>
                </a:cubicBezTo>
                <a:cubicBezTo>
                  <a:pt x="1086732" y="-10561"/>
                  <a:pt x="1213670" y="-2386"/>
                  <a:pt x="1433279" y="0"/>
                </a:cubicBezTo>
                <a:cubicBezTo>
                  <a:pt x="1576859" y="-8064"/>
                  <a:pt x="1748712" y="142089"/>
                  <a:pt x="1719942" y="286663"/>
                </a:cubicBezTo>
                <a:cubicBezTo>
                  <a:pt x="1717307" y="571541"/>
                  <a:pt x="1732900" y="763067"/>
                  <a:pt x="1719942" y="934000"/>
                </a:cubicBezTo>
                <a:cubicBezTo>
                  <a:pt x="1706984" y="1104933"/>
                  <a:pt x="1708648" y="1466487"/>
                  <a:pt x="1719942" y="1663976"/>
                </a:cubicBezTo>
                <a:cubicBezTo>
                  <a:pt x="1731236" y="1861465"/>
                  <a:pt x="1751947" y="2098931"/>
                  <a:pt x="1719942" y="2352632"/>
                </a:cubicBezTo>
                <a:cubicBezTo>
                  <a:pt x="1700407" y="2543268"/>
                  <a:pt x="1578327" y="2623901"/>
                  <a:pt x="1433279" y="2639295"/>
                </a:cubicBezTo>
                <a:cubicBezTo>
                  <a:pt x="1159038" y="2628615"/>
                  <a:pt x="1137334" y="2645540"/>
                  <a:pt x="882903" y="2639295"/>
                </a:cubicBezTo>
                <a:cubicBezTo>
                  <a:pt x="628472" y="2633050"/>
                  <a:pt x="532652" y="2649345"/>
                  <a:pt x="286663" y="2639295"/>
                </a:cubicBezTo>
                <a:cubicBezTo>
                  <a:pt x="139244" y="2628523"/>
                  <a:pt x="3290" y="2508830"/>
                  <a:pt x="0" y="2352632"/>
                </a:cubicBezTo>
                <a:cubicBezTo>
                  <a:pt x="21126" y="2074363"/>
                  <a:pt x="-29798" y="1993610"/>
                  <a:pt x="0" y="1663976"/>
                </a:cubicBezTo>
                <a:cubicBezTo>
                  <a:pt x="29798" y="1334342"/>
                  <a:pt x="-4127" y="1338617"/>
                  <a:pt x="0" y="1016639"/>
                </a:cubicBezTo>
                <a:cubicBezTo>
                  <a:pt x="4127" y="694661"/>
                  <a:pt x="12363" y="588599"/>
                  <a:pt x="0" y="286663"/>
                </a:cubicBezTo>
                <a:close/>
              </a:path>
            </a:pathLst>
          </a:custGeom>
          <a:solidFill>
            <a:schemeClr val="accent1">
              <a:alpha val="4000"/>
            </a:schemeClr>
          </a:solidFill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977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55DD00-DEFD-4ED5-8330-8276D9DF5D5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93919" y="1481052"/>
            <a:ext cx="3474320" cy="48528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Project Definition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Project Approach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Business Case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Team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Quality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Change control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Risk management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Communication approach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Project Plan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Project Controls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Tailor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600">
              <a:solidFill>
                <a:srgbClr val="4472C4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600">
              <a:solidFill>
                <a:srgbClr val="4472C4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600">
              <a:solidFill>
                <a:srgbClr val="4472C4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DFC93-724C-4DE3-B6A8-2E17C66D0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6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D929FE-07A6-42AA-844D-5CC1EE1547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PID </a:t>
            </a:r>
            <a:r>
              <a:rPr lang="en-US" err="1"/>
              <a:t>Obsah</a:t>
            </a:r>
            <a:endParaRPr lang="sk-SK"/>
          </a:p>
        </p:txBody>
      </p:sp>
      <p:pic>
        <p:nvPicPr>
          <p:cNvPr id="7" name="Graphic 6" descr="Checkbox Checked with solid fill">
            <a:extLst>
              <a:ext uri="{FF2B5EF4-FFF2-40B4-BE49-F238E27FC236}">
                <a16:creationId xmlns:a16="http://schemas.microsoft.com/office/drawing/2014/main" id="{4C50144D-4478-4530-83AA-7C4795BC3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1472558"/>
            <a:ext cx="471298" cy="471298"/>
          </a:xfrm>
          <a:prstGeom prst="rect">
            <a:avLst/>
          </a:prstGeom>
        </p:spPr>
      </p:pic>
      <p:pic>
        <p:nvPicPr>
          <p:cNvPr id="8" name="Graphic 7" descr="Checkbox Checked with solid fill">
            <a:extLst>
              <a:ext uri="{FF2B5EF4-FFF2-40B4-BE49-F238E27FC236}">
                <a16:creationId xmlns:a16="http://schemas.microsoft.com/office/drawing/2014/main" id="{287AF3DB-6C0B-4A76-B344-5450A8069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1896368"/>
            <a:ext cx="471298" cy="471298"/>
          </a:xfrm>
          <a:prstGeom prst="rect">
            <a:avLst/>
          </a:prstGeom>
        </p:spPr>
      </p:pic>
      <p:pic>
        <p:nvPicPr>
          <p:cNvPr id="10" name="Graphic 9" descr="Checkbox Checked with solid fill">
            <a:extLst>
              <a:ext uri="{FF2B5EF4-FFF2-40B4-BE49-F238E27FC236}">
                <a16:creationId xmlns:a16="http://schemas.microsoft.com/office/drawing/2014/main" id="{F827B34B-9EFF-457B-BE87-5E41B4EFF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2320178"/>
            <a:ext cx="471298" cy="471298"/>
          </a:xfrm>
          <a:prstGeom prst="rect">
            <a:avLst/>
          </a:prstGeom>
        </p:spPr>
      </p:pic>
      <p:pic>
        <p:nvPicPr>
          <p:cNvPr id="11" name="Graphic 10" descr="Checkbox Checked with solid fill">
            <a:extLst>
              <a:ext uri="{FF2B5EF4-FFF2-40B4-BE49-F238E27FC236}">
                <a16:creationId xmlns:a16="http://schemas.microsoft.com/office/drawing/2014/main" id="{4FE9F816-1DA4-4732-AE94-2805F0B283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2743988"/>
            <a:ext cx="471298" cy="471298"/>
          </a:xfrm>
          <a:prstGeom prst="rect">
            <a:avLst/>
          </a:prstGeom>
        </p:spPr>
      </p:pic>
      <p:pic>
        <p:nvPicPr>
          <p:cNvPr id="12" name="Graphic 11" descr="Checkbox Checked with solid fill">
            <a:extLst>
              <a:ext uri="{FF2B5EF4-FFF2-40B4-BE49-F238E27FC236}">
                <a16:creationId xmlns:a16="http://schemas.microsoft.com/office/drawing/2014/main" id="{25568D1D-CA52-4258-942A-51534A383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3167798"/>
            <a:ext cx="471298" cy="471298"/>
          </a:xfrm>
          <a:prstGeom prst="rect">
            <a:avLst/>
          </a:prstGeom>
        </p:spPr>
      </p:pic>
      <p:pic>
        <p:nvPicPr>
          <p:cNvPr id="13" name="Graphic 12" descr="Checkbox Checked with solid fill">
            <a:extLst>
              <a:ext uri="{FF2B5EF4-FFF2-40B4-BE49-F238E27FC236}">
                <a16:creationId xmlns:a16="http://schemas.microsoft.com/office/drawing/2014/main" id="{AAEAE4EE-FF15-4546-A5E5-D38D0CE77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3591608"/>
            <a:ext cx="471298" cy="471298"/>
          </a:xfrm>
          <a:prstGeom prst="rect">
            <a:avLst/>
          </a:prstGeom>
        </p:spPr>
      </p:pic>
      <p:pic>
        <p:nvPicPr>
          <p:cNvPr id="14" name="Graphic 13" descr="Checkbox Checked with solid fill">
            <a:extLst>
              <a:ext uri="{FF2B5EF4-FFF2-40B4-BE49-F238E27FC236}">
                <a16:creationId xmlns:a16="http://schemas.microsoft.com/office/drawing/2014/main" id="{FC460B44-0488-4366-857A-2860567BB0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4015418"/>
            <a:ext cx="471298" cy="471298"/>
          </a:xfrm>
          <a:prstGeom prst="rect">
            <a:avLst/>
          </a:prstGeom>
        </p:spPr>
      </p:pic>
      <p:pic>
        <p:nvPicPr>
          <p:cNvPr id="15" name="Graphic 14" descr="Checkbox Checked with solid fill">
            <a:extLst>
              <a:ext uri="{FF2B5EF4-FFF2-40B4-BE49-F238E27FC236}">
                <a16:creationId xmlns:a16="http://schemas.microsoft.com/office/drawing/2014/main" id="{5EE901DF-89A7-4ED9-BB9C-259D35BA0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4439228"/>
            <a:ext cx="471298" cy="471298"/>
          </a:xfrm>
          <a:prstGeom prst="rect">
            <a:avLst/>
          </a:prstGeom>
        </p:spPr>
      </p:pic>
      <p:pic>
        <p:nvPicPr>
          <p:cNvPr id="16" name="Graphic 15" descr="Checkbox Checked with solid fill">
            <a:extLst>
              <a:ext uri="{FF2B5EF4-FFF2-40B4-BE49-F238E27FC236}">
                <a16:creationId xmlns:a16="http://schemas.microsoft.com/office/drawing/2014/main" id="{1ECFA56F-332B-4C78-9519-3E6C8DBE5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4863038"/>
            <a:ext cx="471298" cy="471298"/>
          </a:xfrm>
          <a:prstGeom prst="rect">
            <a:avLst/>
          </a:prstGeom>
        </p:spPr>
      </p:pic>
      <p:pic>
        <p:nvPicPr>
          <p:cNvPr id="17" name="Graphic 16" descr="Checkbox Checked with solid fill">
            <a:extLst>
              <a:ext uri="{FF2B5EF4-FFF2-40B4-BE49-F238E27FC236}">
                <a16:creationId xmlns:a16="http://schemas.microsoft.com/office/drawing/2014/main" id="{FAD768D8-91DC-42B4-8C72-5EBC0ECE4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5286848"/>
            <a:ext cx="471298" cy="471298"/>
          </a:xfrm>
          <a:prstGeom prst="rect">
            <a:avLst/>
          </a:prstGeom>
        </p:spPr>
      </p:pic>
      <p:pic>
        <p:nvPicPr>
          <p:cNvPr id="18" name="Graphic 17" descr="Checkbox Checked with solid fill">
            <a:extLst>
              <a:ext uri="{FF2B5EF4-FFF2-40B4-BE49-F238E27FC236}">
                <a16:creationId xmlns:a16="http://schemas.microsoft.com/office/drawing/2014/main" id="{930203B9-0F4D-4B43-B947-CE45EF51D7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5710655"/>
            <a:ext cx="471298" cy="4712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6F4470-AC01-4E06-8968-E141D7E7D6EE}"/>
              </a:ext>
            </a:extLst>
          </p:cNvPr>
          <p:cNvSpPr txBox="1"/>
          <p:nvPr/>
        </p:nvSpPr>
        <p:spPr>
          <a:xfrm>
            <a:off x="803227" y="1133512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4472C4"/>
                </a:solidFill>
              </a:rPr>
              <a:t>PRINCE 2</a:t>
            </a:r>
            <a:endParaRPr lang="sk-SK">
              <a:solidFill>
                <a:srgbClr val="4472C4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6E8D8D-2CB1-4083-BAF8-4ED0707B6F9C}"/>
              </a:ext>
            </a:extLst>
          </p:cNvPr>
          <p:cNvSpPr txBox="1"/>
          <p:nvPr/>
        </p:nvSpPr>
        <p:spPr>
          <a:xfrm>
            <a:off x="5191429" y="1131851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4472C4"/>
                </a:solidFill>
              </a:rPr>
              <a:t>NBS PID</a:t>
            </a:r>
            <a:endParaRPr lang="sk-SK">
              <a:solidFill>
                <a:srgbClr val="4472C4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6D34039-930D-47AF-977D-A424BA3BCA94}"/>
              </a:ext>
            </a:extLst>
          </p:cNvPr>
          <p:cNvCxnSpPr/>
          <p:nvPr/>
        </p:nvCxnSpPr>
        <p:spPr>
          <a:xfrm>
            <a:off x="749557" y="1494680"/>
            <a:ext cx="29382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EAC6553-C88B-447D-AFA5-5A3D979E2FAC}"/>
              </a:ext>
            </a:extLst>
          </p:cNvPr>
          <p:cNvCxnSpPr/>
          <p:nvPr/>
        </p:nvCxnSpPr>
        <p:spPr>
          <a:xfrm>
            <a:off x="5191429" y="1494680"/>
            <a:ext cx="29382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D1B235BC-8B83-446F-825E-6B259DCFE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1823" y="1606349"/>
            <a:ext cx="3267075" cy="4629150"/>
          </a:xfrm>
          <a:prstGeom prst="rect">
            <a:avLst/>
          </a:prstGeom>
        </p:spPr>
      </p:pic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00C35079-2357-4255-ADD1-AB85ED52A69F}"/>
              </a:ext>
            </a:extLst>
          </p:cNvPr>
          <p:cNvSpPr/>
          <p:nvPr/>
        </p:nvSpPr>
        <p:spPr>
          <a:xfrm rot="5400000">
            <a:off x="2606994" y="3638346"/>
            <a:ext cx="3805084" cy="202564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88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55DD00-DEFD-4ED5-8330-8276D9DF5D5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267200"/>
            <a:ext cx="7886700" cy="3828368"/>
          </a:xfrm>
        </p:spPr>
        <p:txBody>
          <a:bodyPr>
            <a:normAutofit/>
          </a:bodyPr>
          <a:lstStyle/>
          <a:p>
            <a:r>
              <a:rPr lang="sk-SK" sz="1800">
                <a:highlight>
                  <a:srgbClr val="00FFFF"/>
                </a:highlight>
              </a:rPr>
              <a:t>Definícia projektu</a:t>
            </a:r>
            <a:r>
              <a:rPr lang="en-US" sz="1800">
                <a:highlight>
                  <a:srgbClr val="00FFFF"/>
                </a:highlight>
              </a:rPr>
              <a:t> </a:t>
            </a:r>
            <a:r>
              <a:rPr lang="en-US" sz="1800"/>
              <a:t>– </a:t>
            </a:r>
            <a:r>
              <a:rPr lang="sk-SK" sz="1800"/>
              <a:t>OPZ</a:t>
            </a:r>
            <a:endParaRPr lang="en-US" sz="1800"/>
          </a:p>
          <a:p>
            <a:r>
              <a:rPr lang="sk-SK" sz="1800">
                <a:highlight>
                  <a:srgbClr val="00FFFF"/>
                </a:highlight>
              </a:rPr>
              <a:t>Ciele a rozsah projektu</a:t>
            </a:r>
            <a:r>
              <a:rPr lang="en-US" sz="1800">
                <a:highlight>
                  <a:srgbClr val="00FFFF"/>
                </a:highlight>
              </a:rPr>
              <a:t> </a:t>
            </a:r>
            <a:r>
              <a:rPr lang="en-US" sz="1800"/>
              <a:t>– </a:t>
            </a:r>
            <a:r>
              <a:rPr lang="sk-SK" sz="1800"/>
              <a:t>Prístup k projektu</a:t>
            </a:r>
            <a:endParaRPr lang="en-US" sz="1800"/>
          </a:p>
          <a:p>
            <a:r>
              <a:rPr lang="sk-SK" sz="1800">
                <a:highlight>
                  <a:srgbClr val="00FFFF"/>
                </a:highlight>
              </a:rPr>
              <a:t>Finančný plán projektu</a:t>
            </a:r>
            <a:r>
              <a:rPr lang="en-US" sz="1800">
                <a:highlight>
                  <a:srgbClr val="00FFFF"/>
                </a:highlight>
              </a:rPr>
              <a:t> </a:t>
            </a:r>
            <a:r>
              <a:rPr lang="en-US" sz="1800"/>
              <a:t>– </a:t>
            </a:r>
            <a:r>
              <a:rPr lang="sk-SK" sz="1800"/>
              <a:t>CBA</a:t>
            </a:r>
            <a:endParaRPr lang="en-US" sz="1800"/>
          </a:p>
          <a:p>
            <a:r>
              <a:rPr lang="sk-SK" sz="1800">
                <a:highlight>
                  <a:srgbClr val="FFFF00"/>
                </a:highlight>
              </a:rPr>
              <a:t>Organizácia projektu</a:t>
            </a:r>
            <a:r>
              <a:rPr lang="en-US" sz="1800"/>
              <a:t> – </a:t>
            </a:r>
            <a:r>
              <a:rPr lang="sk-SK" sz="1800"/>
              <a:t>organizačná štruktúra</a:t>
            </a:r>
            <a:endParaRPr lang="en-US" sz="1800"/>
          </a:p>
          <a:p>
            <a:r>
              <a:rPr lang="sk-SK" sz="1800">
                <a:highlight>
                  <a:srgbClr val="C0C0C0"/>
                </a:highlight>
              </a:rPr>
              <a:t>Prístup k riadeniu kvality</a:t>
            </a:r>
            <a:endParaRPr lang="en-US" sz="1800"/>
          </a:p>
          <a:p>
            <a:r>
              <a:rPr lang="sk-SK" sz="1800">
                <a:highlight>
                  <a:srgbClr val="C0C0C0"/>
                </a:highlight>
              </a:rPr>
              <a:t>Prístup k riadeniu zmien</a:t>
            </a:r>
            <a:r>
              <a:rPr lang="en-US" sz="1800">
                <a:highlight>
                  <a:srgbClr val="C0C0C0"/>
                </a:highlight>
              </a:rPr>
              <a:t> </a:t>
            </a:r>
            <a:endParaRPr lang="en-US" sz="1800"/>
          </a:p>
          <a:p>
            <a:r>
              <a:rPr lang="sk-SK" sz="1800">
                <a:highlight>
                  <a:srgbClr val="C0C0C0"/>
                </a:highlight>
              </a:rPr>
              <a:t>Prístup k riadeniu rizík</a:t>
            </a:r>
            <a:r>
              <a:rPr lang="en-US" sz="1800"/>
              <a:t>– </a:t>
            </a:r>
            <a:r>
              <a:rPr lang="sk-SK" sz="1800"/>
              <a:t>zoznam rizík, závažnosť, opatrenia</a:t>
            </a:r>
            <a:endParaRPr lang="en-US" sz="1800"/>
          </a:p>
          <a:p>
            <a:r>
              <a:rPr lang="sk-SK" sz="1800">
                <a:highlight>
                  <a:srgbClr val="FFFF00"/>
                </a:highlight>
              </a:rPr>
              <a:t>Riadenie komunikácie</a:t>
            </a:r>
            <a:r>
              <a:rPr lang="en-US" sz="1800"/>
              <a:t> – </a:t>
            </a:r>
            <a:r>
              <a:rPr lang="sk-SK" sz="1800"/>
              <a:t>stretnutia, záznamy, matica</a:t>
            </a:r>
            <a:endParaRPr lang="en-US" sz="1800"/>
          </a:p>
          <a:p>
            <a:r>
              <a:rPr lang="en-US" sz="1800" err="1">
                <a:highlight>
                  <a:srgbClr val="FFFF00"/>
                </a:highlight>
              </a:rPr>
              <a:t>Proje</a:t>
            </a:r>
            <a:r>
              <a:rPr lang="sk-SK" sz="1800" err="1">
                <a:highlight>
                  <a:srgbClr val="FFFF00"/>
                </a:highlight>
              </a:rPr>
              <a:t>ktový</a:t>
            </a:r>
            <a:r>
              <a:rPr lang="en-US" sz="1800">
                <a:highlight>
                  <a:srgbClr val="FFFF00"/>
                </a:highlight>
              </a:rPr>
              <a:t> </a:t>
            </a:r>
            <a:r>
              <a:rPr lang="sk-SK" sz="1800">
                <a:highlight>
                  <a:srgbClr val="FFFF00"/>
                </a:highlight>
              </a:rPr>
              <a:t>p</a:t>
            </a:r>
            <a:r>
              <a:rPr lang="en-US" sz="1800">
                <a:highlight>
                  <a:srgbClr val="FFFF00"/>
                </a:highlight>
              </a:rPr>
              <a:t>l</a:t>
            </a:r>
            <a:r>
              <a:rPr lang="sk-SK" sz="1800">
                <a:highlight>
                  <a:srgbClr val="FFFF00"/>
                </a:highlight>
              </a:rPr>
              <a:t>á</a:t>
            </a:r>
            <a:r>
              <a:rPr lang="en-US" sz="1800">
                <a:highlight>
                  <a:srgbClr val="FFFF00"/>
                </a:highlight>
              </a:rPr>
              <a:t>n </a:t>
            </a:r>
            <a:r>
              <a:rPr lang="en-US" sz="1800"/>
              <a:t>– </a:t>
            </a:r>
            <a:r>
              <a:rPr lang="sk-SK" sz="1800"/>
              <a:t>aktivity</a:t>
            </a:r>
            <a:r>
              <a:rPr lang="en-US" sz="1800"/>
              <a:t>, </a:t>
            </a:r>
            <a:r>
              <a:rPr lang="sk-SK" sz="1800"/>
              <a:t>závislosti</a:t>
            </a:r>
            <a:r>
              <a:rPr lang="en-US" sz="1800"/>
              <a:t>, </a:t>
            </a:r>
            <a:r>
              <a:rPr lang="sk-SK" sz="1800"/>
              <a:t>zdroje</a:t>
            </a:r>
            <a:endParaRPr lang="en-US" sz="1800"/>
          </a:p>
          <a:p>
            <a:r>
              <a:rPr lang="en-US" sz="1800" err="1">
                <a:highlight>
                  <a:srgbClr val="FFFF00"/>
                </a:highlight>
              </a:rPr>
              <a:t>Proje</a:t>
            </a:r>
            <a:r>
              <a:rPr lang="sk-SK" sz="1800" err="1">
                <a:highlight>
                  <a:srgbClr val="FFFF00"/>
                </a:highlight>
              </a:rPr>
              <a:t>ktový</a:t>
            </a:r>
            <a:r>
              <a:rPr lang="sk-SK" sz="1800">
                <a:highlight>
                  <a:srgbClr val="FFFF00"/>
                </a:highlight>
              </a:rPr>
              <a:t> </a:t>
            </a:r>
            <a:r>
              <a:rPr lang="sk-SK" sz="1800" err="1">
                <a:highlight>
                  <a:srgbClr val="FFFF00"/>
                </a:highlight>
              </a:rPr>
              <a:t>kontroling</a:t>
            </a:r>
            <a:r>
              <a:rPr lang="en-US" sz="1800">
                <a:highlight>
                  <a:srgbClr val="FFFF00"/>
                </a:highlight>
              </a:rPr>
              <a:t> </a:t>
            </a:r>
            <a:r>
              <a:rPr lang="en-US" sz="1800"/>
              <a:t>– </a:t>
            </a:r>
            <a:r>
              <a:rPr lang="sk-SK" sz="1800"/>
              <a:t>prechod medzi etapami</a:t>
            </a:r>
            <a:r>
              <a:rPr lang="en-US" sz="1800"/>
              <a:t>, </a:t>
            </a:r>
            <a:r>
              <a:rPr lang="en-US" sz="1800" err="1"/>
              <a:t>toleranc</a:t>
            </a:r>
            <a:r>
              <a:rPr lang="sk-SK" sz="1800"/>
              <a:t>i</a:t>
            </a:r>
            <a:r>
              <a:rPr lang="en-US" sz="1800"/>
              <a:t>e, monitor</a:t>
            </a:r>
            <a:r>
              <a:rPr lang="sk-SK" sz="1800"/>
              <a:t>ovanie</a:t>
            </a:r>
            <a:endParaRPr lang="en-US" sz="1800"/>
          </a:p>
          <a:p>
            <a:r>
              <a:rPr lang="sk-SK" sz="1800">
                <a:highlight>
                  <a:srgbClr val="FFFF00"/>
                </a:highlight>
              </a:rPr>
              <a:t>Prispôsobenie</a:t>
            </a:r>
            <a:endParaRPr lang="en-US" sz="1800">
              <a:highlight>
                <a:srgbClr val="FFFF00"/>
              </a:highlight>
            </a:endParaRPr>
          </a:p>
          <a:p>
            <a:endParaRPr lang="en-US" sz="1800"/>
          </a:p>
          <a:p>
            <a:endParaRPr lang="en-US" sz="1800"/>
          </a:p>
          <a:p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DFC93-724C-4DE3-B6A8-2E17C66D0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7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D929FE-07A6-42AA-844D-5CC1EE1547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PID </a:t>
            </a:r>
            <a:r>
              <a:rPr lang="en-US" err="1"/>
              <a:t>Obsah</a:t>
            </a:r>
            <a:endParaRPr lang="sk-SK"/>
          </a:p>
          <a:p>
            <a:r>
              <a:rPr lang="sk-SK"/>
              <a:t>Existujúce, všeobecné a špecifické časti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F1B056-1234-4F42-B71B-CA91035B65AA}"/>
              </a:ext>
            </a:extLst>
          </p:cNvPr>
          <p:cNvSpPr/>
          <p:nvPr/>
        </p:nvSpPr>
        <p:spPr>
          <a:xfrm>
            <a:off x="921774" y="5316794"/>
            <a:ext cx="1216742" cy="494071"/>
          </a:xfrm>
          <a:prstGeom prst="rect">
            <a:avLst/>
          </a:prstGeom>
          <a:solidFill>
            <a:srgbClr val="5BDD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highlight>
                <a:srgbClr val="C0C0C0"/>
              </a:highligh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5A0FB-611B-4F27-A8B2-2BF20E207427}"/>
              </a:ext>
            </a:extLst>
          </p:cNvPr>
          <p:cNvSpPr/>
          <p:nvPr/>
        </p:nvSpPr>
        <p:spPr>
          <a:xfrm>
            <a:off x="4908755" y="5316794"/>
            <a:ext cx="1216742" cy="49407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66DE72-1D3B-4329-82B2-0607A50CC736}"/>
              </a:ext>
            </a:extLst>
          </p:cNvPr>
          <p:cNvSpPr txBox="1"/>
          <p:nvPr/>
        </p:nvSpPr>
        <p:spPr>
          <a:xfrm>
            <a:off x="2194303" y="5379163"/>
            <a:ext cx="2227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>
                <a:solidFill>
                  <a:srgbClr val="4472C4"/>
                </a:solidFill>
              </a:rPr>
              <a:t>Existujúce vstupy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C56FF1-0147-4888-BB4B-66A317287B70}"/>
              </a:ext>
            </a:extLst>
          </p:cNvPr>
          <p:cNvSpPr txBox="1"/>
          <p:nvPr/>
        </p:nvSpPr>
        <p:spPr>
          <a:xfrm>
            <a:off x="6240277" y="5379163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>
                <a:solidFill>
                  <a:srgbClr val="4472C4"/>
                </a:solidFill>
              </a:rPr>
              <a:t>Špecifické časti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539353-8733-4FA2-9493-7796CA7B3CB2}"/>
              </a:ext>
            </a:extLst>
          </p:cNvPr>
          <p:cNvSpPr/>
          <p:nvPr/>
        </p:nvSpPr>
        <p:spPr>
          <a:xfrm>
            <a:off x="921774" y="5892792"/>
            <a:ext cx="1216742" cy="49407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highlight>
                <a:srgbClr val="C0C0C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3BBA6B-6672-4B59-B56D-A30196EBDFF3}"/>
              </a:ext>
            </a:extLst>
          </p:cNvPr>
          <p:cNvSpPr txBox="1"/>
          <p:nvPr/>
        </p:nvSpPr>
        <p:spPr>
          <a:xfrm>
            <a:off x="2194303" y="5955161"/>
            <a:ext cx="2040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>
                <a:solidFill>
                  <a:srgbClr val="4472C4"/>
                </a:solidFill>
              </a:rPr>
              <a:t>Všeobecné časti</a:t>
            </a:r>
          </a:p>
        </p:txBody>
      </p:sp>
    </p:spTree>
    <p:extLst>
      <p:ext uri="{BB962C8B-B14F-4D97-AF65-F5344CB8AC3E}">
        <p14:creationId xmlns:p14="http://schemas.microsoft.com/office/powerpoint/2010/main" val="2367664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2D861B-695B-478B-B065-077043E22B7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sk-SK">
                <a:hlinkClick r:id="rId2"/>
              </a:rPr>
              <a:t>https://nbssk.sharepoint.com/:w:/r/sites/ORPIT/Zdielane%20dokumenty/SZK%20-%20QA%20metodiky/pracovne%20verzie/PID/PID_Template.docx?d=w345273e91c654f3bb49bc504b0a56c18&amp;csf=1&amp;web=1&amp;e=fA3ea9</a:t>
            </a:r>
            <a:endParaRPr lang="sk-SK"/>
          </a:p>
          <a:p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A230B-65C9-4233-83C4-88D5C5A99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8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019D76-1C7C-45FA-8B2A-791A4A609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/>
              <a:t>PID </a:t>
            </a:r>
            <a:r>
              <a:rPr lang="sk-SK" err="1"/>
              <a:t>Template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40376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D632EA-E094-4AE9-A789-1FE6BB8C501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363064"/>
            <a:ext cx="7886700" cy="4852800"/>
          </a:xfrm>
        </p:spPr>
        <p:txBody>
          <a:bodyPr vert="horz" anchor="ctr" anchorCtr="0">
            <a:normAutofit/>
          </a:bodyPr>
          <a:lstStyle/>
          <a:p>
            <a:pPr marL="0" indent="0" algn="ctr">
              <a:buNone/>
            </a:pPr>
            <a:r>
              <a:rPr lang="sk-SK" sz="3200"/>
              <a:t>Ďakujem za pozornosť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FF0F2-7EC4-4AFF-BEAB-25DA30552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9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63898E-8508-4E53-83D6-E916916836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2601810"/>
      </p:ext>
    </p:extLst>
  </p:cSld>
  <p:clrMapOvr>
    <a:masterClrMapping/>
  </p:clrMapOvr>
</p:sld>
</file>

<file path=ppt/theme/theme1.xml><?xml version="1.0" encoding="utf-8"?>
<a:theme xmlns:a="http://schemas.openxmlformats.org/drawingml/2006/main" name="NBS POWERPOINT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196C388-1968-4E14-B4E4-590929C4F1B1}" vid="{AA346F22-EF23-4856-A524-1596A3ECA1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NBS vzorove</Template>
  <TotalTime>0</TotalTime>
  <Words>385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</vt:lpstr>
      <vt:lpstr>Verdana</vt:lpstr>
      <vt:lpstr>NBS POWERPOINT 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:description/>
  <cp:revision>1</cp:revision>
  <dcterms:created xsi:type="dcterms:W3CDTF">2024-02-15T07:01:38Z</dcterms:created>
  <dcterms:modified xsi:type="dcterms:W3CDTF">2024-02-15T07:01:42Z</dcterms:modified>
</cp:coreProperties>
</file>